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9" r:id="rId6"/>
    <p:sldId id="260" r:id="rId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089B"/>
    <a:srgbClr val="E97A4E"/>
    <a:srgbClr val="4D1438"/>
    <a:srgbClr val="582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F73F0-C624-45EC-A76A-D0F0A77E4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49C3AB-5BC0-49C2-A94D-9E5F8C8D3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9FA2B-B5B2-4A22-BD0F-7F7B5BF2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F8E2-B252-43FA-881F-BA8A17FB0109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C4DD9-8B61-413C-96AF-0B5739B2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E3E91-CF12-42C9-8D02-9C9E40F6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8D37B-6A64-48D7-8C29-2080B7DCF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41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7ED7-2EA4-40FA-86A0-6D1F95042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E57677-4A01-4E2D-B2A1-EFF2640C5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FCACE-9BAD-4DA3-BEB4-A4D30BD8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F8E2-B252-43FA-881F-BA8A17FB0109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655E6-E9AD-471B-B522-8AA6F6A87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AD511-01E5-4831-94CC-2F02F064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8D37B-6A64-48D7-8C29-2080B7DCF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806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E23052-0085-422E-8307-ECB7025DC6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1FD7DD-B8B0-4F8E-963A-FD8BCD3B0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905C-9C44-417D-B7AB-C57B45D65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F8E2-B252-43FA-881F-BA8A17FB0109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06AFE-29BE-416E-AD39-D41640B3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F82EB-9CD8-4B8D-BB24-EA17FEB2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8D37B-6A64-48D7-8C29-2080B7DCF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9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8775-BD5E-4AA6-9A83-738E23002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888BE-1BB9-466A-9BC3-388C3D24F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3673F-4B46-49CD-A5FC-D56D8906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F8E2-B252-43FA-881F-BA8A17FB0109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16327-2DD0-443D-A234-B0CF082EE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E2716-5126-49EF-95A8-FB221D3BE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8D37B-6A64-48D7-8C29-2080B7DCF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47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06CD7-ED1A-46E9-891A-395C32F15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3C00C-B9DE-4544-B8AA-D4310F056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5AD55-1C40-4FA2-B442-8F6DC30C2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F8E2-B252-43FA-881F-BA8A17FB0109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52A66-3302-44B4-9937-BFB44C2EE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06B5C-9709-4113-9572-12A2C9B4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8D37B-6A64-48D7-8C29-2080B7DCF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69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1F500-1F24-4A8F-A4CE-613B9AF2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970CF-C214-42D0-A2D6-ED3DC8B28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C61B7-4F58-46C6-AD4C-C292C77D6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09D28-049F-46F3-8423-4185F328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F8E2-B252-43FA-881F-BA8A17FB0109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FDFD5-9339-4F5F-9AEE-C3B6EDA4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0504A-2F15-45B9-8B9A-191168093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8D37B-6A64-48D7-8C29-2080B7DCF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971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110DF-70A7-4094-814D-FD8A3EE5D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B8700-F3EF-4A4C-B173-3FBC852C2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5E226-2202-47D2-9505-1CDB4935E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94FEEB-72C4-4F39-85FA-5E3026114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B22C0-9DDA-4F2B-AE35-886EE6591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558F51-911C-4DF5-A956-465642D4B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F8E2-B252-43FA-881F-BA8A17FB0109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9BF07B-3407-48A3-8E50-F2A57E8C2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0721FC-D7C8-409C-B16E-F1D542E1D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8D37B-6A64-48D7-8C29-2080B7DCF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92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5684-8980-441B-8B9A-740128544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B025F2-8E1D-465A-89AC-9BB8CC8DE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F8E2-B252-43FA-881F-BA8A17FB0109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BF53E-6FD7-41C4-ABBE-D2EDFE12C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49B4C-684D-4A62-8459-713F85F75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8D37B-6A64-48D7-8C29-2080B7DCF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693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2F1A6C-F6CC-49A3-A0C3-7E9C6BF27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F8E2-B252-43FA-881F-BA8A17FB0109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7F9B7-1B2C-47D9-A38E-15DF203DA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A2B40-5D30-45E7-B996-039139C2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8D37B-6A64-48D7-8C29-2080B7DCF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22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F59BB-A346-4603-8F1E-59D4CF37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678FE-0526-4AA7-B67C-2BA09ECB7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2F38F-91BF-49AF-8A4B-978E9E343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A9DBA-038D-4A29-B711-83A13ABD4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F8E2-B252-43FA-881F-BA8A17FB0109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52A5C0-4042-49BC-8F2F-B23D58B5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87892-09BE-45C0-A38F-65FEF301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8D37B-6A64-48D7-8C29-2080B7DCF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779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E4BB-94BB-4A3D-B559-2283F7EC2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419E55-2C76-4CD9-8709-38EE55C62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2565F-E785-4525-84BD-ED64B8D51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A8C9B-FDDC-4BBC-8927-95C39076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F8E2-B252-43FA-881F-BA8A17FB0109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251B0-7EDE-47C3-AA95-8493702D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5685A-0630-4CD3-8412-046893A0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8D37B-6A64-48D7-8C29-2080B7DCF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035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94071A-0FF1-45DD-AC56-2DAEFFFE8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4DE8B-72C2-4FA1-88C7-394EF920B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936A1-D44E-4680-BCD6-DF09EFD06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FF8E2-B252-43FA-881F-BA8A17FB0109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931D6-F14B-427D-A555-3B7E71E8C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3CDEA-E5B2-4717-A205-0E53016C3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8D37B-6A64-48D7-8C29-2080B7DCF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91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pngall.com/color-png/download/60496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jp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Cabsreferrals@harlingtonhospice.org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Cabsreferrals@harlingtonhospice.or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F458944-9722-4E18-9E3B-C352F6562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803" y="3694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7C5A26-713A-42C9-9BDA-D32F6E51F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41"/>
            <a:ext cx="2906982" cy="1573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791098-0E74-4449-8EDB-E7994428E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5759" y="1610727"/>
            <a:ext cx="5513684" cy="1576096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2800" b="1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 Summer 2023 Workshops at Harlington Hospice </a:t>
            </a:r>
            <a:br>
              <a:rPr lang="en-GB" sz="1800" dirty="0">
                <a:solidFill>
                  <a:srgbClr val="2C08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>
              <a:solidFill>
                <a:srgbClr val="2C089B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920D12-3040-4175-AF88-A44D45AD8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1392" y="2284662"/>
            <a:ext cx="5092822" cy="1749054"/>
          </a:xfrm>
        </p:spPr>
        <p:txBody>
          <a:bodyPr>
            <a:normAutofit lnSpcReduction="10000"/>
          </a:bodyPr>
          <a:lstStyle/>
          <a:p>
            <a:endParaRPr lang="en-GB" sz="1800" b="1" dirty="0">
              <a:solidFill>
                <a:schemeClr val="accent1">
                  <a:lumMod val="50000"/>
                </a:schemeClr>
              </a:solidFill>
              <a:effectLst/>
              <a:latin typeface="Ink Free" panose="03080402000500000000" pitchFamily="66" charset="0"/>
              <a:ea typeface="Calibri" panose="020F0502020204030204" pitchFamily="34" charset="0"/>
            </a:endParaRPr>
          </a:p>
          <a:p>
            <a:endParaRPr lang="en-GB" sz="1800" b="1" dirty="0">
              <a:solidFill>
                <a:schemeClr val="accent1">
                  <a:lumMod val="50000"/>
                </a:schemeClr>
              </a:solidFill>
              <a:effectLst/>
              <a:latin typeface="Ink Free" panose="03080402000500000000" pitchFamily="66" charset="0"/>
              <a:ea typeface="Calibri" panose="020F0502020204030204" pitchFamily="34" charset="0"/>
            </a:endParaRPr>
          </a:p>
          <a:p>
            <a:r>
              <a:rPr lang="en-GB" sz="1800" b="1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Dates: Various dates in August</a:t>
            </a:r>
          </a:p>
          <a:p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solidFill>
                  <a:srgbClr val="E97A4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GB" sz="2000" b="1" u="sng" dirty="0">
                <a:solidFill>
                  <a:srgbClr val="E97A4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</a:t>
            </a:r>
            <a:r>
              <a:rPr lang="en-GB" sz="2000" b="1" u="sng" dirty="0">
                <a:solidFill>
                  <a:srgbClr val="E97A4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 to attend</a:t>
            </a:r>
            <a:endParaRPr lang="en-GB" sz="2000" b="1" dirty="0">
              <a:solidFill>
                <a:srgbClr val="E97A4E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F4BCA-985E-4CB2-9A23-669A6642E3CE}"/>
              </a:ext>
            </a:extLst>
          </p:cNvPr>
          <p:cNvSpPr txBox="1"/>
          <p:nvPr/>
        </p:nvSpPr>
        <p:spPr>
          <a:xfrm>
            <a:off x="5870543" y="4355863"/>
            <a:ext cx="6094520" cy="146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workshops will take place at:</a:t>
            </a:r>
            <a:endParaRPr lang="en-GB" sz="1100" dirty="0">
              <a:solidFill>
                <a:srgbClr val="2C089B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Lansdowne House, Harlington Hospice, St Peters Way. UB35AB</a:t>
            </a:r>
            <a:endParaRPr lang="en-GB" sz="1100" dirty="0">
              <a:solidFill>
                <a:srgbClr val="2C089B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Tel: 0208759 0453</a:t>
            </a:r>
            <a:endParaRPr lang="en-GB" sz="1100" dirty="0">
              <a:solidFill>
                <a:srgbClr val="2C089B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4E05A-F101-425D-83AD-3265C1BCC001}"/>
              </a:ext>
            </a:extLst>
          </p:cNvPr>
          <p:cNvPicPr/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2315" y="1241612"/>
            <a:ext cx="5513685" cy="5616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146FFE-1EDE-419B-AEA6-9E1631AE7D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7" b="13504"/>
          <a:stretch/>
        </p:blipFill>
        <p:spPr>
          <a:xfrm>
            <a:off x="7469241" y="363420"/>
            <a:ext cx="3146720" cy="99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42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68D49E-9C1E-4472-B8CD-0629FAA7C5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16445" y="-94653"/>
            <a:ext cx="6858000" cy="68580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ED4A8B5-8452-43DF-BD53-AF3BB22C3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72722" y="648069"/>
            <a:ext cx="22174447" cy="61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C59BE-AA78-4DD4-B234-2881D1E9696B}"/>
              </a:ext>
            </a:extLst>
          </p:cNvPr>
          <p:cNvSpPr txBox="1"/>
          <p:nvPr/>
        </p:nvSpPr>
        <p:spPr>
          <a:xfrm>
            <a:off x="621348" y="872472"/>
            <a:ext cx="5926734" cy="470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i="1" dirty="0">
                <a:solidFill>
                  <a:srgbClr val="4D14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are invited to attend the CABS Creative Summer Workshops at Harlington Hospice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Spaces are limited to 12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members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workshop and will be on a first applied basis. Parent/Carers are welcome to attend also and the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workshops are free of charge.</a:t>
            </a: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will be light refreshments and a selection of snacks &amp; fruit during the break of the workshop (please let us know of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 allergies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 glues and paints can get a bit messy so best not to wear good clothes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 work can be taken home at the end of the workshop with the exception of the glass making workshop, as glass will be fired and returned at a later date.</a:t>
            </a:r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05FA69-5517-42C8-917B-4A8C0F581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325" y="953176"/>
            <a:ext cx="2381172" cy="2381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25DA4-1078-421E-ABFE-2425D4A1F5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/>
          <a:stretch/>
        </p:blipFill>
        <p:spPr>
          <a:xfrm rot="5400000">
            <a:off x="6892283" y="1097744"/>
            <a:ext cx="2381171" cy="2092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D983C-F9AF-497E-9106-F66E04C05E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4" t="11907" r="7058"/>
          <a:stretch/>
        </p:blipFill>
        <p:spPr>
          <a:xfrm>
            <a:off x="8849724" y="3482140"/>
            <a:ext cx="2793773" cy="2197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2A9487-A61B-4130-9315-CDDC2B370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2166" y="3756825"/>
            <a:ext cx="2197482" cy="1648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8E4C62-5CA4-4650-A411-C544F651F8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391" y="5988212"/>
            <a:ext cx="1606609" cy="86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29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EFE530-20FA-4B3D-B54B-B70D9FBB47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260849" y="238868"/>
            <a:ext cx="6858000" cy="6858000"/>
          </a:xfrm>
          <a:prstGeom prst="rect">
            <a:avLst/>
          </a:prstGeo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9BAEEEC4-A8FA-4E99-9F67-A2A53240B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083" y="2021264"/>
            <a:ext cx="2362266" cy="204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93CB7-35AC-4870-964D-3CAADEB4FA48}"/>
              </a:ext>
            </a:extLst>
          </p:cNvPr>
          <p:cNvSpPr txBox="1"/>
          <p:nvPr/>
        </p:nvSpPr>
        <p:spPr>
          <a:xfrm>
            <a:off x="575239" y="512278"/>
            <a:ext cx="10488392" cy="1435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4D14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Day Animation Workshop with film-maker Sarah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4D14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are excited to introduce a new animation in the summer workshops 2023 – places are limited so please book in advance to avoid disappointment!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u="sng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305EC6-8C78-40B8-A531-17276A7AC408}"/>
              </a:ext>
            </a:extLst>
          </p:cNvPr>
          <p:cNvSpPr txBox="1"/>
          <p:nvPr/>
        </p:nvSpPr>
        <p:spPr>
          <a:xfrm>
            <a:off x="5745570" y="2021264"/>
            <a:ext cx="588855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day 1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themes are shared and developed as a group, before working on our own ideas. Next it’s time to draw simple storyboards to plan the action and what we need to make. In the afternoon you will get arty - with making backgrounds and special cardboard cut-out puppets, ready for filming.</a:t>
            </a:r>
          </a:p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Day 2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the filming day. In small groups or pairs, you will be animating your puppets using iPads and easy software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maybe e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ven be able to animate a title and credits.</a:t>
            </a:r>
          </a:p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endParaRPr lang="en-GB" sz="1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Day 3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our final session together we can record a little audio to make your film have that extra personal touch.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9D8132-F01F-46DE-B16A-8D65BE575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30" y="2021264"/>
            <a:ext cx="1982639" cy="2046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8D150E-6CD9-45E9-85F8-A70904454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31" y="4190802"/>
            <a:ext cx="2484070" cy="1863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4901FF-E16C-4111-8141-105C169690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84"/>
          <a:stretch/>
        </p:blipFill>
        <p:spPr>
          <a:xfrm>
            <a:off x="3314240" y="4190802"/>
            <a:ext cx="1885110" cy="1863052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67B1C417-5EB8-42F7-8F04-9952D31F55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E9747-99F7-43EF-9CFC-4F1C7F5EDB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391" y="5988212"/>
            <a:ext cx="1606609" cy="86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38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A65CF8-E1C8-427A-9648-3F83FCABBF11}"/>
              </a:ext>
            </a:extLst>
          </p:cNvPr>
          <p:cNvCxnSpPr>
            <a:cxnSpLocks/>
          </p:cNvCxnSpPr>
          <p:nvPr/>
        </p:nvCxnSpPr>
        <p:spPr>
          <a:xfrm>
            <a:off x="3766657" y="426128"/>
            <a:ext cx="62568" cy="6027938"/>
          </a:xfrm>
          <a:prstGeom prst="line">
            <a:avLst/>
          </a:prstGeom>
          <a:ln>
            <a:solidFill>
              <a:srgbClr val="E97A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ifferent Superheroes Masks For Kids Vector Illustrations In Flat Style -  Arte vetorial de stock e mais imagens de Super-Herói - iStock">
            <a:extLst>
              <a:ext uri="{FF2B5EF4-FFF2-40B4-BE49-F238E27FC236}">
                <a16:creationId xmlns:a16="http://schemas.microsoft.com/office/drawing/2014/main" id="{243BAB98-7C35-4F95-97DF-0B58B55455D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42" y="1019456"/>
            <a:ext cx="1928129" cy="19681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315A33-8750-4B3C-8F35-E8EC208D3B1A}"/>
              </a:ext>
            </a:extLst>
          </p:cNvPr>
          <p:cNvSpPr txBox="1"/>
          <p:nvPr/>
        </p:nvSpPr>
        <p:spPr>
          <a:xfrm>
            <a:off x="571869" y="3207058"/>
            <a:ext cx="2952566" cy="327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i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GB" sz="1400" b="1" i="1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can be Heroes, just for one day, We can be us, just for one day.”</a:t>
            </a:r>
            <a:r>
              <a:rPr lang="en-GB" sz="1400" b="1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David Bowie</a:t>
            </a:r>
            <a:endParaRPr lang="en-GB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Come and join us for a workshop where you can become a Superhero of your own making just for one day!  During the workshop we will be designing superhero masks/costumes, superpower tools and then go together on a superhero adventure/quest…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previous experience of art or drama needed!</a:t>
            </a:r>
            <a:endParaRPr lang="en-GB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07309A-EF90-4F41-8CE1-B48B8164E6EF}"/>
              </a:ext>
            </a:extLst>
          </p:cNvPr>
          <p:cNvSpPr txBox="1"/>
          <p:nvPr/>
        </p:nvSpPr>
        <p:spPr>
          <a:xfrm>
            <a:off x="394315" y="361940"/>
            <a:ext cx="2952566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4D14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Superhero Workshop with Magda &amp; Pasha</a:t>
            </a:r>
            <a:r>
              <a:rPr lang="en-US" sz="1600" b="1" dirty="0">
                <a:solidFill>
                  <a:srgbClr val="4D14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600" dirty="0">
              <a:solidFill>
                <a:srgbClr val="4D143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FD365-5601-4A34-AFCF-A23C1C31101B}"/>
              </a:ext>
            </a:extLst>
          </p:cNvPr>
          <p:cNvSpPr txBox="1"/>
          <p:nvPr/>
        </p:nvSpPr>
        <p:spPr>
          <a:xfrm>
            <a:off x="4128115" y="347696"/>
            <a:ext cx="3371296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4D14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Glass memory workshop with Paula</a:t>
            </a:r>
            <a:r>
              <a:rPr lang="en-US" sz="1600" b="1" dirty="0">
                <a:solidFill>
                  <a:srgbClr val="4D14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600" dirty="0">
              <a:solidFill>
                <a:srgbClr val="4D143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B597C666-44E0-449D-90D2-4E4642029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207" y="347696"/>
            <a:ext cx="314935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4D14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Print-making Workshop with Nana </a:t>
            </a:r>
            <a:endParaRPr lang="en-GB" sz="1600" dirty="0">
              <a:solidFill>
                <a:srgbClr val="4D143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955A75-196A-4FED-8D06-DA2A4597F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1773" y="1227999"/>
            <a:ext cx="2068152" cy="15511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E1500A-F0CD-4CCE-AD18-16871CF0B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4509" r="12503" b="8091"/>
          <a:stretch/>
        </p:blipFill>
        <p:spPr>
          <a:xfrm>
            <a:off x="5658837" y="969479"/>
            <a:ext cx="1728638" cy="20681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E71281-D144-4E0A-8A9C-955440E01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5568" y="1227998"/>
            <a:ext cx="2068153" cy="15511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3F5044-4579-467E-9BFA-ECA5EF6AFB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84601" y="1217650"/>
            <a:ext cx="2068153" cy="15511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90ED90-80B4-4C6F-90D0-D377F7001F40}"/>
              </a:ext>
            </a:extLst>
          </p:cNvPr>
          <p:cNvSpPr txBox="1"/>
          <p:nvPr/>
        </p:nvSpPr>
        <p:spPr>
          <a:xfrm>
            <a:off x="4235998" y="3207058"/>
            <a:ext cx="3148006" cy="327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will be supported by the art therapist to create your own special piece of art work.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will be a selection of materials to choose from such as; painting with enamels, frits and powders to make patterns and string materials can make words. Glass will be pre-cut into squares and everyone can make their own design. </a:t>
            </a:r>
            <a:endParaRPr lang="en-GB" sz="1400" b="1" dirty="0">
              <a:solidFill>
                <a:srgbClr val="20212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previous experience of glass-making required to enjoy and create a unique piece of glass!</a:t>
            </a:r>
            <a:endParaRPr lang="en-GB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7AC6D6-D129-483B-AEF8-432CD7A4C6DD}"/>
              </a:ext>
            </a:extLst>
          </p:cNvPr>
          <p:cNvSpPr txBox="1"/>
          <p:nvPr/>
        </p:nvSpPr>
        <p:spPr>
          <a:xfrm>
            <a:off x="8194087" y="3327260"/>
            <a:ext cx="3398668" cy="2585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Inspired by herbal plants, this nature printing workshop will take impressions from fresh plants with oil-based inks on paper, the sessions would also be an exploration of mark-making with diverse leaf shapes and textures.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previous experience of print-making required to enjoy this workshop!</a:t>
            </a:r>
            <a:endParaRPr lang="en-GB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65717C-1D06-4E14-9C37-113A2CFCAA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391" y="5988212"/>
            <a:ext cx="1606609" cy="86978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9C72F9-66EB-4EF6-BB0A-C73C6341776B}"/>
              </a:ext>
            </a:extLst>
          </p:cNvPr>
          <p:cNvCxnSpPr>
            <a:cxnSpLocks/>
          </p:cNvCxnSpPr>
          <p:nvPr/>
        </p:nvCxnSpPr>
        <p:spPr>
          <a:xfrm>
            <a:off x="7751018" y="450579"/>
            <a:ext cx="62568" cy="6027938"/>
          </a:xfrm>
          <a:prstGeom prst="line">
            <a:avLst/>
          </a:prstGeom>
          <a:ln>
            <a:solidFill>
              <a:srgbClr val="E97A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314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>
            <a:extLst>
              <a:ext uri="{FF2B5EF4-FFF2-40B4-BE49-F238E27FC236}">
                <a16:creationId xmlns:a16="http://schemas.microsoft.com/office/drawing/2014/main" id="{AC634FC1-29D7-4CBF-BBC5-D07B7AE90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925" y="9620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7950E923-6EB2-4526-907D-69EA1B4AF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925" y="9620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523878F6-ABD6-4B1B-B328-5231F1FB4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925" y="9620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36E3678F-8CC2-4E2D-8FC2-F5B2CDC98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925" y="9620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39">
            <a:extLst>
              <a:ext uri="{FF2B5EF4-FFF2-40B4-BE49-F238E27FC236}">
                <a16:creationId xmlns:a16="http://schemas.microsoft.com/office/drawing/2014/main" id="{381C74AD-5DBA-45AD-8EEF-6D4F7D0BF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925" y="9620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40">
            <a:hlinkClick r:id="rId2"/>
            <a:extLst>
              <a:ext uri="{FF2B5EF4-FFF2-40B4-BE49-F238E27FC236}">
                <a16:creationId xmlns:a16="http://schemas.microsoft.com/office/drawing/2014/main" id="{3EB9F876-B76E-4AFE-9C2C-CB8DE9563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925" y="9620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41">
            <a:extLst>
              <a:ext uri="{FF2B5EF4-FFF2-40B4-BE49-F238E27FC236}">
                <a16:creationId xmlns:a16="http://schemas.microsoft.com/office/drawing/2014/main" id="{CC868CB3-9AFA-46BE-8CF4-2C4E7896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925" y="9620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ACAFEA1E-E7F9-4FAF-91CC-5243ACB9B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26033"/>
              </p:ext>
            </p:extLst>
          </p:nvPr>
        </p:nvGraphicFramePr>
        <p:xfrm>
          <a:off x="766617" y="317682"/>
          <a:ext cx="10843491" cy="54522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8410">
                  <a:extLst>
                    <a:ext uri="{9D8B030D-6E8A-4147-A177-3AD203B41FA5}">
                      <a16:colId xmlns:a16="http://schemas.microsoft.com/office/drawing/2014/main" val="2457453882"/>
                    </a:ext>
                  </a:extLst>
                </a:gridCol>
                <a:gridCol w="2523067">
                  <a:extLst>
                    <a:ext uri="{9D8B030D-6E8A-4147-A177-3AD203B41FA5}">
                      <a16:colId xmlns:a16="http://schemas.microsoft.com/office/drawing/2014/main" val="2648990459"/>
                    </a:ext>
                  </a:extLst>
                </a:gridCol>
                <a:gridCol w="4700068">
                  <a:extLst>
                    <a:ext uri="{9D8B030D-6E8A-4147-A177-3AD203B41FA5}">
                      <a16:colId xmlns:a16="http://schemas.microsoft.com/office/drawing/2014/main" val="2571521805"/>
                    </a:ext>
                  </a:extLst>
                </a:gridCol>
                <a:gridCol w="2521946">
                  <a:extLst>
                    <a:ext uri="{9D8B030D-6E8A-4147-A177-3AD203B41FA5}">
                      <a16:colId xmlns:a16="http://schemas.microsoft.com/office/drawing/2014/main" val="1933827343"/>
                    </a:ext>
                  </a:extLst>
                </a:gridCol>
              </a:tblGrid>
              <a:tr h="5626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Workshop Time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Please add preference 1-4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 = most like to attend)</a:t>
                      </a:r>
                      <a:endParaRPr lang="en-GB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000" marR="47000" marT="0" marB="0"/>
                </a:tc>
                <a:extLst>
                  <a:ext uri="{0D108BD9-81ED-4DB2-BD59-A6C34878D82A}">
                    <a16:rowId xmlns:a16="http://schemas.microsoft.com/office/drawing/2014/main" val="2217083016"/>
                  </a:ext>
                </a:extLst>
              </a:tr>
              <a:tr h="555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3rd August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Morning:  10.30 - 12.30 </a:t>
                      </a: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Nature to Nurture Printmaking Workshop with  Nana Zhvitiashvili 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Ages 7 - 10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00" marR="47000" marT="0" marB="0"/>
                </a:tc>
                <a:extLst>
                  <a:ext uri="{0D108BD9-81ED-4DB2-BD59-A6C34878D82A}">
                    <a16:rowId xmlns:a16="http://schemas.microsoft.com/office/drawing/2014/main" val="2911163737"/>
                  </a:ext>
                </a:extLst>
              </a:tr>
              <a:tr h="5781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3rd August 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Afternoon: 14:00 - 16:30</a:t>
                      </a: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Nature to Nurture Printmaking Workshop  with  Nana Zhvitiashvili 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Ages 11 +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00" marR="47000" marT="0" marB="0"/>
                </a:tc>
                <a:extLst>
                  <a:ext uri="{0D108BD9-81ED-4DB2-BD59-A6C34878D82A}">
                    <a16:rowId xmlns:a16="http://schemas.microsoft.com/office/drawing/2014/main" val="2459829502"/>
                  </a:ext>
                </a:extLst>
              </a:tr>
              <a:tr h="555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August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10:30 – 15:00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Bring your ideas to life animation workshop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Ages 7+</a:t>
                      </a: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00" marR="47000" marT="0" marB="0"/>
                </a:tc>
                <a:extLst>
                  <a:ext uri="{0D108BD9-81ED-4DB2-BD59-A6C34878D82A}">
                    <a16:rowId xmlns:a16="http://schemas.microsoft.com/office/drawing/2014/main" val="373565365"/>
                  </a:ext>
                </a:extLst>
              </a:tr>
              <a:tr h="555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August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0:30 – 15:00</a:t>
                      </a: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Bring your ideas to life animation workshop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Ages 7+</a:t>
                      </a: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00" marR="47000" marT="0" marB="0"/>
                </a:tc>
                <a:extLst>
                  <a:ext uri="{0D108BD9-81ED-4DB2-BD59-A6C34878D82A}">
                    <a16:rowId xmlns:a16="http://schemas.microsoft.com/office/drawing/2014/main" val="836519464"/>
                  </a:ext>
                </a:extLst>
              </a:tr>
              <a:tr h="5559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August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10:30 – 15:00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Bring your ideas to life animation workshop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Ages 7+</a:t>
                      </a: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00" marR="47000" marT="0" marB="0"/>
                </a:tc>
                <a:extLst>
                  <a:ext uri="{0D108BD9-81ED-4DB2-BD59-A6C34878D82A}">
                    <a16:rowId xmlns:a16="http://schemas.microsoft.com/office/drawing/2014/main" val="998922562"/>
                  </a:ext>
                </a:extLst>
              </a:tr>
              <a:tr h="78486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August 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Morning: 10.30 - 12.30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Afternoon: 14:00 - 16:30</a:t>
                      </a: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Superhero Workshop with Magda Florek and Pasha Wild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Ages 5+</a:t>
                      </a: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00" marR="47000" marT="0" marB="0"/>
                </a:tc>
                <a:extLst>
                  <a:ext uri="{0D108BD9-81ED-4DB2-BD59-A6C34878D82A}">
                    <a16:rowId xmlns:a16="http://schemas.microsoft.com/office/drawing/2014/main" val="1911897827"/>
                  </a:ext>
                </a:extLst>
              </a:tr>
              <a:tr h="8971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August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Morning: 10.30 - 12.30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Afternoon: 14:00 - 16:30</a:t>
                      </a: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Memory making glass infusing workshop with Paula Boyle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Ages 8+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000" marR="470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00" marR="47000" marT="0" marB="0"/>
                </a:tc>
                <a:extLst>
                  <a:ext uri="{0D108BD9-81ED-4DB2-BD59-A6C34878D82A}">
                    <a16:rowId xmlns:a16="http://schemas.microsoft.com/office/drawing/2014/main" val="22979157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691E10F7-B5E4-40D8-9AA7-B2003C88B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391" y="5988212"/>
            <a:ext cx="1606609" cy="86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2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89A21A84-1E12-4112-8FFA-B4809D3A7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81" y="804639"/>
            <a:ext cx="10778838" cy="14547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Take a picture on your phone or email of the completed form and send to </a:t>
            </a:r>
            <a:r>
              <a:rPr lang="en-GB" b="1" u="sng" dirty="0">
                <a:solidFill>
                  <a:srgbClr val="2C089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b="1" u="sng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absreferrals@harlingtonhospice.org</a:t>
            </a:r>
            <a:r>
              <a:rPr lang="en-GB" b="1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Please choose as desired and return by Thursday 20</a:t>
            </a:r>
            <a:r>
              <a:rPr lang="en-GB" b="1" baseline="30000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GB" b="1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July 2023.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you are unable to attend, we would appreciate it if you could let us know at least one week in advance to give others an opportunity to attend.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can also telephone: </a:t>
            </a:r>
            <a:r>
              <a:rPr lang="en-GB" b="1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02087590453 </a:t>
            </a:r>
            <a:r>
              <a:rPr lang="en-GB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book your place on a workshop.</a:t>
            </a:r>
            <a:r>
              <a:rPr lang="en-GB" b="1" dirty="0">
                <a:solidFill>
                  <a:srgbClr val="2C089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dirty="0">
              <a:solidFill>
                <a:srgbClr val="2C089B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5110ED3-DE55-4DB6-A581-689C83FD9B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D745C5FA-BD77-461C-BD74-AE777DFB6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2262C-49D7-4C48-B456-889E89F46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50473">
            <a:off x="262740" y="3198219"/>
            <a:ext cx="3441968" cy="3441968"/>
          </a:xfrm>
          <a:prstGeom prst="rect">
            <a:avLst/>
          </a:prstGeom>
          <a:effectLst>
            <a:reflection stA="50000" endPos="65000" dist="508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4637D0-1E8E-4466-B8D8-73D72AA46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937" y="2869563"/>
            <a:ext cx="3458144" cy="3458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A1C1F6-87A6-476A-8370-A32F97DC7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391" y="5988212"/>
            <a:ext cx="1606609" cy="86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80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772</Words>
  <Application>Microsoft Office PowerPoint</Application>
  <PresentationFormat>Widescreen</PresentationFormat>
  <Paragraphs>87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Ink Free</vt:lpstr>
      <vt:lpstr>Office Theme</vt:lpstr>
      <vt:lpstr>  Creative Summer 2023 Workshops at Harlington Hospice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CABS Creative Summer 2023 Workshops at Harlington Hospice</dc:title>
  <dc:creator>Rajinder Kaur</dc:creator>
  <cp:lastModifiedBy>Harriet Steele</cp:lastModifiedBy>
  <cp:revision>70</cp:revision>
  <cp:lastPrinted>2023-07-04T10:05:26Z</cp:lastPrinted>
  <dcterms:created xsi:type="dcterms:W3CDTF">2023-07-03T12:57:22Z</dcterms:created>
  <dcterms:modified xsi:type="dcterms:W3CDTF">2023-07-14T08:29:18Z</dcterms:modified>
</cp:coreProperties>
</file>